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i="1" dirty="0"/>
              <a:t>Gross Revenue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Company Sales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1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10.png>
</file>

<file path=ppt/media/image11.png>
</file>

<file path=ppt/media/image11.sv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7.svg>
</file>

<file path=ppt/media/image8.jp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B299DD-3751-4120-BC3E-A23FD50E1665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2DFAA-0018-4F40-9694-C5793BD23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48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616959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092198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3021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37502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484554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05203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94132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09667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82653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43284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49565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96046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90068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816524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24441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34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700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192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74492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4560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67137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2420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96293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006428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833769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558845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06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417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8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54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40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69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27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47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2E754-61FC-4213-84F9-09C13BD0D92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553BE-9F62-452A-84EA-91B60518D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7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9.svg"/><Relationship Id="rId5" Type="http://schemas.openxmlformats.org/officeDocument/2006/relationships/image" Target="../media/image10.png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040" y="2591765"/>
            <a:ext cx="8578337" cy="1674470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4000" dirty="0"/>
              <a:t>CSI-</a:t>
            </a:r>
            <a:r>
              <a:rPr lang="en-US" sz="4000" dirty="0" err="1"/>
              <a:t>DeepNet</a:t>
            </a:r>
            <a:r>
              <a:rPr lang="en-US" sz="4000" dirty="0"/>
              <a:t>: A Lightweight Deep Convolutional Neural Network Based Hand Gesture Recognition System Using Wi-Fi CSI Signal</a:t>
            </a:r>
            <a:endParaRPr lang="en-US" sz="4000" dirty="0"/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</p:spTree>
    <p:extLst>
      <p:ext uri="{BB962C8B-B14F-4D97-AF65-F5344CB8AC3E}">
        <p14:creationId xmlns:p14="http://schemas.microsoft.com/office/powerpoint/2010/main" val="110412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Our Promise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200" dirty="0"/>
              <a:t>Lorem ipsum dolor sit amet. </a:t>
            </a:r>
          </a:p>
          <a:p>
            <a:r>
              <a:rPr lang="en-US" dirty="0"/>
              <a:t>Ut fermentum a magna ut eleifend. Integer convallis suscipit ante eu varius. </a:t>
            </a:r>
          </a:p>
          <a:p>
            <a:r>
              <a:rPr lang="en-US" dirty="0"/>
              <a:t>Suspendisse sit amet ipsum finibus justo viverra blandit. </a:t>
            </a:r>
          </a:p>
          <a:p>
            <a:r>
              <a:rPr lang="en-US" dirty="0"/>
              <a:t>Ut congue quis tortor eget sodales.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Placeholder 8" descr="Top view of three ma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728582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Company 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endParaRPr lang="en-US" dirty="0"/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Praesent venenatis quam tortor, viverra nunc rutrum. </a:t>
            </a:r>
          </a:p>
          <a:p>
            <a:endParaRPr lang="en-US" dirty="0"/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78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/>
          </p:nvPr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/>
          </p:nvPr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018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743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3785163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april@woodgrovebank.com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www.woodgrovebank.com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1207768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860" y="452846"/>
            <a:ext cx="4049637" cy="685764"/>
          </a:xfrm>
        </p:spPr>
        <p:txBody>
          <a:bodyPr>
            <a:normAutofit fontScale="90000"/>
          </a:bodyPr>
          <a:lstStyle/>
          <a:p>
            <a:pPr algn="l"/>
            <a:r>
              <a:rPr lang="en-US" sz="4500" dirty="0" smtClean="0"/>
              <a:t>INTRODUCTION</a:t>
            </a:r>
            <a:endParaRPr lang="en-US" sz="4500" dirty="0"/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/>
              <a:t>CSI-</a:t>
            </a:r>
            <a:r>
              <a:rPr lang="en-US" sz="1300" dirty="0" err="1"/>
              <a:t>DeepNet</a:t>
            </a:r>
            <a:r>
              <a:rPr lang="en-US" sz="1300" dirty="0"/>
              <a:t>: A Lightweight Deep Convolutional Neural Network Based Hand Gesture Recognition System Using Wi-Fi CSI Signal</a:t>
            </a:r>
          </a:p>
        </p:txBody>
      </p:sp>
      <p:sp>
        <p:nvSpPr>
          <p:cNvPr id="5" name="Rectangle 4"/>
          <p:cNvSpPr/>
          <p:nvPr/>
        </p:nvSpPr>
        <p:spPr>
          <a:xfrm>
            <a:off x="417859" y="1594300"/>
            <a:ext cx="8700015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300" dirty="0"/>
              <a:t>This paper introduces CSI-</a:t>
            </a:r>
            <a:r>
              <a:rPr lang="en-US" sz="2300" dirty="0" err="1"/>
              <a:t>DeepNet</a:t>
            </a:r>
            <a:r>
              <a:rPr lang="en-US" sz="2300" dirty="0"/>
              <a:t>, a hand gesture recognition system using </a:t>
            </a:r>
            <a:r>
              <a:rPr lang="en-US" sz="2300" dirty="0" smtClean="0"/>
              <a:t>CSI and CNN. </a:t>
            </a:r>
          </a:p>
          <a:p>
            <a:pPr algn="just"/>
            <a:endParaRPr lang="en-US" sz="2300" dirty="0" smtClean="0"/>
          </a:p>
          <a:p>
            <a:pPr algn="just"/>
            <a:r>
              <a:rPr lang="en-US" sz="2300" dirty="0"/>
              <a:t>The field of gesture recognition is rapidly evolving, with applications in </a:t>
            </a:r>
            <a:r>
              <a:rPr lang="en-US" sz="2300" b="1" dirty="0"/>
              <a:t>smart homes, healthcare, resource optimization, security, and energy efficiency</a:t>
            </a:r>
            <a:r>
              <a:rPr lang="en-US" sz="23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53911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17861" y="1299068"/>
            <a:ext cx="9095107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Traditional gesture recognition systems typically rely on</a:t>
            </a:r>
            <a:r>
              <a:rPr lang="en-US" sz="2300" dirty="0" smtClean="0">
                <a:solidFill>
                  <a:schemeClr val="bg1"/>
                </a:solidFill>
              </a:rPr>
              <a:t>: </a:t>
            </a:r>
          </a:p>
          <a:p>
            <a:r>
              <a:rPr lang="en-US" sz="2300" dirty="0">
                <a:solidFill>
                  <a:schemeClr val="bg1"/>
                </a:solidFill>
              </a:rPr>
              <a:t>	</a:t>
            </a:r>
            <a:r>
              <a:rPr lang="en-US" sz="2300" dirty="0" smtClean="0">
                <a:solidFill>
                  <a:schemeClr val="bg1"/>
                </a:solidFill>
              </a:rPr>
              <a:t>Image sensor, Infrared sensor, Ultrasonic sensors, Wearable sensors, Radio Frequency Identification (RFID), Radar Systems.</a:t>
            </a:r>
          </a:p>
          <a:p>
            <a:endParaRPr lang="en-US" sz="2300" dirty="0" smtClean="0">
              <a:solidFill>
                <a:schemeClr val="bg1"/>
              </a:solidFill>
            </a:endParaRPr>
          </a:p>
          <a:p>
            <a:r>
              <a:rPr lang="en-US" sz="2300" dirty="0">
                <a:solidFill>
                  <a:schemeClr val="bg1"/>
                </a:solidFill>
              </a:rPr>
              <a:t>However, these systems have major drawbacks:</a:t>
            </a:r>
          </a:p>
          <a:p>
            <a:r>
              <a:rPr lang="en-US" sz="2300" dirty="0">
                <a:solidFill>
                  <a:schemeClr val="bg1"/>
                </a:solidFill>
              </a:rPr>
              <a:t>Image sensors raise </a:t>
            </a:r>
            <a:r>
              <a:rPr lang="en-US" sz="2300" u="sng" dirty="0">
                <a:solidFill>
                  <a:schemeClr val="bg1"/>
                </a:solidFill>
              </a:rPr>
              <a:t>privacy concerns</a:t>
            </a:r>
            <a:r>
              <a:rPr lang="en-US" sz="2300" dirty="0">
                <a:solidFill>
                  <a:schemeClr val="bg1"/>
                </a:solidFill>
              </a:rPr>
              <a:t> and are </a:t>
            </a:r>
            <a:r>
              <a:rPr lang="en-US" sz="2300" u="sng" dirty="0">
                <a:solidFill>
                  <a:schemeClr val="bg1"/>
                </a:solidFill>
              </a:rPr>
              <a:t>highly dependent on lighting conditions</a:t>
            </a:r>
            <a:r>
              <a:rPr lang="en-US" sz="2300" dirty="0">
                <a:solidFill>
                  <a:schemeClr val="bg1"/>
                </a:solidFill>
              </a:rPr>
              <a:t> and </a:t>
            </a:r>
            <a:r>
              <a:rPr lang="en-US" sz="2300" u="sng" dirty="0">
                <a:solidFill>
                  <a:schemeClr val="bg1"/>
                </a:solidFill>
              </a:rPr>
              <a:t>line-of-sight (LOS).</a:t>
            </a:r>
          </a:p>
          <a:p>
            <a:r>
              <a:rPr lang="en-US" sz="2300" dirty="0">
                <a:solidFill>
                  <a:schemeClr val="bg1"/>
                </a:solidFill>
              </a:rPr>
              <a:t>Wearable sensors </a:t>
            </a:r>
            <a:r>
              <a:rPr lang="en-US" sz="2300" u="sng" dirty="0">
                <a:solidFill>
                  <a:schemeClr val="bg1"/>
                </a:solidFill>
              </a:rPr>
              <a:t>require constant use</a:t>
            </a:r>
            <a:r>
              <a:rPr lang="en-US" sz="2300" dirty="0">
                <a:solidFill>
                  <a:schemeClr val="bg1"/>
                </a:solidFill>
              </a:rPr>
              <a:t>, which can be inconvenient.</a:t>
            </a:r>
          </a:p>
          <a:p>
            <a:pPr algn="just"/>
            <a:r>
              <a:rPr lang="en-US" sz="2300" dirty="0">
                <a:solidFill>
                  <a:schemeClr val="bg1"/>
                </a:solidFill>
              </a:rPr>
              <a:t>Ultrasonic and radar-based systems are </a:t>
            </a:r>
            <a:r>
              <a:rPr lang="en-US" sz="2300" u="sng" dirty="0">
                <a:solidFill>
                  <a:schemeClr val="bg1"/>
                </a:solidFill>
              </a:rPr>
              <a:t>expensive</a:t>
            </a:r>
            <a:r>
              <a:rPr lang="en-US" sz="2300" dirty="0">
                <a:solidFill>
                  <a:schemeClr val="bg1"/>
                </a:solidFill>
              </a:rPr>
              <a:t> and have </a:t>
            </a:r>
            <a:r>
              <a:rPr lang="en-US" sz="2300" u="sng" dirty="0">
                <a:solidFill>
                  <a:schemeClr val="bg1"/>
                </a:solidFill>
              </a:rPr>
              <a:t>limited coverage range.</a:t>
            </a:r>
          </a:p>
          <a:p>
            <a:endParaRPr lang="en-US" sz="2300" dirty="0">
              <a:solidFill>
                <a:schemeClr val="bg1"/>
              </a:solidFill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404963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smtClean="0"/>
              <a:t>INTRODUCTION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</p:spTree>
    <p:extLst>
      <p:ext uri="{BB962C8B-B14F-4D97-AF65-F5344CB8AC3E}">
        <p14:creationId xmlns:p14="http://schemas.microsoft.com/office/powerpoint/2010/main" val="399760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DATA  COLLECTION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>
                <a:solidFill>
                  <a:schemeClr val="bg1"/>
                </a:solidFill>
              </a:rPr>
              <a:t>Device: ESP-32 </a:t>
            </a:r>
            <a:r>
              <a:rPr lang="en-US" sz="2300" dirty="0" err="1" smtClean="0">
                <a:solidFill>
                  <a:schemeClr val="bg1"/>
                </a:solidFill>
              </a:rPr>
              <a:t>SoC</a:t>
            </a:r>
            <a:r>
              <a:rPr lang="en-US" sz="2300" dirty="0" smtClean="0">
                <a:solidFill>
                  <a:schemeClr val="bg1"/>
                </a:solidFill>
              </a:rPr>
              <a:t> acts as both transmitter and receiver</a:t>
            </a:r>
          </a:p>
          <a:p>
            <a:r>
              <a:rPr lang="en-US" sz="2300" dirty="0" smtClean="0">
                <a:solidFill>
                  <a:schemeClr val="bg1"/>
                </a:solidFill>
              </a:rPr>
              <a:t>Dataset Details:</a:t>
            </a:r>
          </a:p>
          <a:p>
            <a:r>
              <a:rPr lang="en-US" sz="2300" dirty="0">
                <a:solidFill>
                  <a:schemeClr val="bg1"/>
                </a:solidFill>
              </a:rPr>
              <a:t>	</a:t>
            </a:r>
            <a:r>
              <a:rPr lang="en-US" sz="2300" dirty="0" smtClean="0">
                <a:solidFill>
                  <a:schemeClr val="bg1"/>
                </a:solidFill>
              </a:rPr>
              <a:t>-20 different alphanumeric: 10 letter from A to P &amp; 10 digits: 0-9</a:t>
            </a:r>
            <a:endParaRPr lang="en-US" sz="2300" dirty="0">
              <a:solidFill>
                <a:schemeClr val="bg1"/>
              </a:solidFill>
            </a:endParaRPr>
          </a:p>
          <a:p>
            <a:r>
              <a:rPr lang="en-US" sz="2300" dirty="0" smtClean="0">
                <a:solidFill>
                  <a:schemeClr val="bg1"/>
                </a:solidFill>
              </a:rPr>
              <a:t>	-</a:t>
            </a:r>
            <a:r>
              <a:rPr lang="en-US" sz="2300" dirty="0">
                <a:solidFill>
                  <a:schemeClr val="bg1"/>
                </a:solidFill>
              </a:rPr>
              <a:t>Ten participants are involved in the data </a:t>
            </a:r>
            <a:r>
              <a:rPr lang="en-US" sz="2300" dirty="0" smtClean="0">
                <a:solidFill>
                  <a:schemeClr val="bg1"/>
                </a:solidFill>
              </a:rPr>
              <a:t>collection</a:t>
            </a:r>
          </a:p>
          <a:p>
            <a:pPr lvl="0"/>
            <a:r>
              <a:rPr lang="en-US" sz="2300" dirty="0">
                <a:solidFill>
                  <a:schemeClr val="bg1"/>
                </a:solidFill>
              </a:rPr>
              <a:t>	</a:t>
            </a:r>
            <a:r>
              <a:rPr lang="en-US" sz="2300" dirty="0" smtClean="0">
                <a:solidFill>
                  <a:schemeClr val="bg1"/>
                </a:solidFill>
              </a:rPr>
              <a:t>-</a:t>
            </a:r>
            <a:r>
              <a:rPr lang="en-US" altLang="en-US" sz="2300" dirty="0">
                <a:solidFill>
                  <a:schemeClr val="bg1"/>
                </a:solidFill>
              </a:rPr>
              <a:t>A total of </a:t>
            </a:r>
            <a:r>
              <a:rPr lang="en-US" altLang="en-US" sz="2300" b="1" dirty="0">
                <a:solidFill>
                  <a:schemeClr val="bg1"/>
                </a:solidFill>
              </a:rPr>
              <a:t>1,800 trials</a:t>
            </a:r>
            <a:r>
              <a:rPr lang="en-US" altLang="en-US" sz="2300" dirty="0">
                <a:solidFill>
                  <a:schemeClr val="bg1"/>
                </a:solidFill>
              </a:rPr>
              <a:t> were conducted. </a:t>
            </a:r>
            <a:endParaRPr lang="en-US" altLang="en-US" sz="2300" dirty="0" smtClean="0">
              <a:solidFill>
                <a:schemeClr val="bg1"/>
              </a:solidFill>
            </a:endParaRPr>
          </a:p>
          <a:p>
            <a:pPr lvl="0"/>
            <a:r>
              <a:rPr lang="en-US" altLang="en-US" sz="2300" dirty="0" smtClean="0">
                <a:solidFill>
                  <a:schemeClr val="bg1"/>
                </a:solidFill>
              </a:rPr>
              <a:t>Setup: Three distance: 1m, 1.2m, and 2m between transmitter and receiver.</a:t>
            </a:r>
            <a:endParaRPr lang="en-US" altLang="en-US" sz="2300" dirty="0">
              <a:solidFill>
                <a:schemeClr val="bg1"/>
              </a:solidFill>
            </a:endParaRPr>
          </a:p>
          <a:p>
            <a:r>
              <a:rPr lang="en-US" sz="2300" dirty="0" smtClean="0">
                <a:solidFill>
                  <a:schemeClr val="bg1"/>
                </a:solidFill>
              </a:rPr>
              <a:t>Noise Reduction: Butterworth low-pass filter and Gaussian smoothing were applied to eliminate environmental noise.</a:t>
            </a:r>
          </a:p>
        </p:txBody>
      </p:sp>
    </p:spTree>
    <p:extLst>
      <p:ext uri="{BB962C8B-B14F-4D97-AF65-F5344CB8AC3E}">
        <p14:creationId xmlns:p14="http://schemas.microsoft.com/office/powerpoint/2010/main" val="135773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RESULT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>
                <a:solidFill>
                  <a:schemeClr val="bg1"/>
                </a:solidFill>
              </a:rPr>
              <a:t>Overall </a:t>
            </a:r>
            <a:r>
              <a:rPr lang="en-US" sz="2300" dirty="0">
                <a:solidFill>
                  <a:schemeClr val="bg1"/>
                </a:solidFill>
              </a:rPr>
              <a:t>Accuracy: 96.31% (on 21 classes: 20 gestures + 1 steady-state class</a:t>
            </a:r>
            <a:r>
              <a:rPr lang="en-US" sz="2300" dirty="0" smtClean="0">
                <a:solidFill>
                  <a:schemeClr val="bg1"/>
                </a:solidFill>
              </a:rPr>
              <a:t>).</a:t>
            </a:r>
          </a:p>
          <a:p>
            <a:r>
              <a:rPr lang="en-US" sz="2300" dirty="0" smtClean="0">
                <a:solidFill>
                  <a:schemeClr val="bg1"/>
                </a:solidFill>
              </a:rPr>
              <a:t>F1-score</a:t>
            </a:r>
            <a:r>
              <a:rPr lang="en-US" sz="2300" dirty="0">
                <a:solidFill>
                  <a:schemeClr val="bg1"/>
                </a:solidFill>
              </a:rPr>
              <a:t>: </a:t>
            </a:r>
            <a:r>
              <a:rPr lang="en-US" sz="2300" dirty="0" smtClean="0">
                <a:solidFill>
                  <a:schemeClr val="bg1"/>
                </a:solidFill>
              </a:rPr>
              <a:t>0.97</a:t>
            </a:r>
          </a:p>
          <a:p>
            <a:r>
              <a:rPr lang="en-US" sz="2300" dirty="0" smtClean="0">
                <a:solidFill>
                  <a:schemeClr val="bg1"/>
                </a:solidFill>
              </a:rPr>
              <a:t>Cohen’s </a:t>
            </a:r>
            <a:r>
              <a:rPr lang="en-US" sz="2300" dirty="0">
                <a:solidFill>
                  <a:schemeClr val="bg1"/>
                </a:solidFill>
              </a:rPr>
              <a:t>Kappa Score: </a:t>
            </a:r>
            <a:r>
              <a:rPr lang="en-US" sz="2300" dirty="0" smtClean="0">
                <a:solidFill>
                  <a:schemeClr val="bg1"/>
                </a:solidFill>
              </a:rPr>
              <a:t>0.96</a:t>
            </a:r>
          </a:p>
          <a:p>
            <a:endParaRPr lang="en-US" sz="2300" dirty="0">
              <a:solidFill>
                <a:schemeClr val="bg1"/>
              </a:solidFill>
            </a:endParaRPr>
          </a:p>
          <a:p>
            <a:endParaRPr lang="en-US" sz="2300" dirty="0" smtClean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5962" y="3271368"/>
            <a:ext cx="9550808" cy="170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16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RESULT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Model </a:t>
            </a:r>
            <a:r>
              <a:rPr lang="en-US" sz="2400" b="1" dirty="0">
                <a:solidFill>
                  <a:schemeClr val="bg1"/>
                </a:solidFill>
              </a:rPr>
              <a:t>Efficiency: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Trainable parameters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b="1" dirty="0">
                <a:solidFill>
                  <a:schemeClr val="bg1"/>
                </a:solidFill>
              </a:rPr>
              <a:t>119,273</a:t>
            </a:r>
            <a:r>
              <a:rPr lang="en-US" sz="2400" dirty="0">
                <a:solidFill>
                  <a:schemeClr val="bg1"/>
                </a:solidFill>
              </a:rPr>
              <a:t> (compared to </a:t>
            </a:r>
            <a:r>
              <a:rPr lang="en-US" sz="2400" b="1" dirty="0">
                <a:solidFill>
                  <a:schemeClr val="bg1"/>
                </a:solidFill>
              </a:rPr>
              <a:t>516,321 in CSI-</a:t>
            </a:r>
            <a:r>
              <a:rPr lang="en-US" sz="2400" b="1" dirty="0" err="1">
                <a:solidFill>
                  <a:schemeClr val="bg1"/>
                </a:solidFill>
              </a:rPr>
              <a:t>IANet</a:t>
            </a:r>
            <a:r>
              <a:rPr lang="en-US" sz="2400" dirty="0">
                <a:solidFill>
                  <a:schemeClr val="bg1"/>
                </a:solidFill>
              </a:rPr>
              <a:t>).</a:t>
            </a:r>
          </a:p>
          <a:p>
            <a:endParaRPr lang="en-US" sz="2300" dirty="0">
              <a:solidFill>
                <a:schemeClr val="bg1"/>
              </a:solidFill>
            </a:endParaRPr>
          </a:p>
          <a:p>
            <a:endParaRPr lang="en-US" sz="23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8169" y="2736224"/>
            <a:ext cx="8620893" cy="206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1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RESULT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Training time: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966 seconds</a:t>
            </a:r>
            <a:r>
              <a:rPr lang="en-US" sz="2400" dirty="0">
                <a:solidFill>
                  <a:schemeClr val="bg1"/>
                </a:solidFill>
              </a:rPr>
              <a:t> (faster than most existing models).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Recognition time: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18µs</a:t>
            </a:r>
            <a:r>
              <a:rPr lang="en-US" sz="2400" dirty="0">
                <a:solidFill>
                  <a:schemeClr val="bg1"/>
                </a:solidFill>
              </a:rPr>
              <a:t> (fastest among compared models).</a:t>
            </a:r>
          </a:p>
          <a:p>
            <a:endParaRPr lang="en-US" sz="2300" dirty="0">
              <a:solidFill>
                <a:schemeClr val="bg1"/>
              </a:solidFill>
            </a:endParaRPr>
          </a:p>
          <a:p>
            <a:endParaRPr lang="en-US" sz="2300" dirty="0" smtClean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6906" y="2373987"/>
            <a:ext cx="6716062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63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gap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The paper mentions data processing but does not fully describe the exact preprocessing techniques applied.</a:t>
            </a:r>
          </a:p>
          <a:p>
            <a:r>
              <a:rPr lang="en-US" sz="2300" dirty="0">
                <a:solidFill>
                  <a:schemeClr val="bg1"/>
                </a:solidFill>
              </a:rPr>
              <a:t>The paper does not explicitly discuss how well the model handles real-world interference in Wi-Fi networks.</a:t>
            </a:r>
          </a:p>
        </p:txBody>
      </p:sp>
    </p:spTree>
    <p:extLst>
      <p:ext uri="{BB962C8B-B14F-4D97-AF65-F5344CB8AC3E}">
        <p14:creationId xmlns:p14="http://schemas.microsoft.com/office/powerpoint/2010/main" val="360487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>
            <a:normAutofit fontScale="90000"/>
          </a:bodyPr>
          <a:lstStyle/>
          <a:p>
            <a:r>
              <a:rPr lang="en-US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800" dirty="0"/>
              <a:t>Lorem ipsum dolor sit amet, consectetur adipiscing elit. </a:t>
            </a:r>
          </a:p>
          <a:p>
            <a:r>
              <a:rPr lang="en-US" dirty="0"/>
              <a:t>Ut fermentum a magna ut eleifend. </a:t>
            </a:r>
          </a:p>
          <a:p>
            <a:r>
              <a:rPr lang="en-US" dirty="0"/>
              <a:t>Integer convallis suscipit ante eu varius. </a:t>
            </a:r>
          </a:p>
          <a:p>
            <a:r>
              <a:rPr lang="en-US" dirty="0"/>
              <a:t>Morbi a purus dolor. 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03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648</Words>
  <Application>Microsoft Office PowerPoint</Application>
  <PresentationFormat>Widescreen</PresentationFormat>
  <Paragraphs>151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Corbel</vt:lpstr>
      <vt:lpstr>Times New Roman</vt:lpstr>
      <vt:lpstr>Office Theme</vt:lpstr>
      <vt:lpstr>CSI-DeepNet: A Lightweight Deep Convolutional Neural Network Based Hand Gesture Recognition System Using Wi-Fi CSI Signal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About Us</vt:lpstr>
      <vt:lpstr>Our Promise</vt:lpstr>
      <vt:lpstr>Comparison</vt:lpstr>
      <vt:lpstr>Chart Options</vt:lpstr>
      <vt:lpstr>Table</vt:lpstr>
      <vt:lpstr>Image SLide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CSI-DeepNet: A Lightweight Deep Convolutional Neural Network Based Hand Gesture Recognition System Using Wi-Fi CSI Signal</dc:title>
  <dc:creator>Admin</dc:creator>
  <cp:lastModifiedBy>Admin</cp:lastModifiedBy>
  <cp:revision>2</cp:revision>
  <dcterms:created xsi:type="dcterms:W3CDTF">2025-03-20T09:00:40Z</dcterms:created>
  <dcterms:modified xsi:type="dcterms:W3CDTF">2025-03-20T09:00:57Z</dcterms:modified>
</cp:coreProperties>
</file>

<file path=docProps/thumbnail.jpeg>
</file>